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71" r:id="rId6"/>
    <p:sldId id="264" r:id="rId7"/>
    <p:sldId id="263" r:id="rId8"/>
    <p:sldId id="261" r:id="rId9"/>
    <p:sldId id="266" r:id="rId10"/>
    <p:sldId id="267" r:id="rId11"/>
    <p:sldId id="274" r:id="rId12"/>
    <p:sldId id="262" r:id="rId13"/>
    <p:sldId id="273" r:id="rId14"/>
    <p:sldId id="272" r:id="rId15"/>
    <p:sldId id="275" r:id="rId16"/>
    <p:sldId id="265"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p:cViewPr varScale="1">
        <p:scale>
          <a:sx n="83" d="100"/>
          <a:sy n="83" d="100"/>
        </p:scale>
        <p:origin x="950"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65AA1EB-625E-4BA6-B7E2-1B1583AF93B2}" type="datetimeFigureOut">
              <a:rPr lang="en-US" smtClean="0"/>
              <a:t>7/23/2018</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6C700F-9F1A-4D76-B690-CA995227D9D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5AA1EB-625E-4BA6-B7E2-1B1583AF93B2}" type="datetimeFigureOut">
              <a:rPr lang="en-US" smtClean="0"/>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6C700F-9F1A-4D76-B690-CA995227D9D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5AA1EB-625E-4BA6-B7E2-1B1583AF93B2}" type="datetimeFigureOut">
              <a:rPr lang="en-US" smtClean="0"/>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6C700F-9F1A-4D76-B690-CA995227D9D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5AA1EB-625E-4BA6-B7E2-1B1583AF93B2}" type="datetimeFigureOut">
              <a:rPr lang="en-US" smtClean="0"/>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6C700F-9F1A-4D76-B690-CA995227D9D3}"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65AA1EB-625E-4BA6-B7E2-1B1583AF93B2}" type="datetimeFigureOut">
              <a:rPr lang="en-US" smtClean="0"/>
              <a:t>7/23/2018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6C700F-9F1A-4D76-B690-CA995227D9D3}"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5AA1EB-625E-4BA6-B7E2-1B1583AF93B2}" type="datetimeFigureOut">
              <a:rPr lang="en-US" smtClean="0"/>
              <a:t>7/23/2018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6C700F-9F1A-4D76-B690-CA995227D9D3}" type="slidenum">
              <a:rPr lang="en-US" smtClean="0"/>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65AA1EB-625E-4BA6-B7E2-1B1583AF93B2}" type="datetimeFigureOut">
              <a:rPr lang="en-US" smtClean="0"/>
              <a:t>7/23/2018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6C700F-9F1A-4D76-B690-CA995227D9D3}"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5AA1EB-625E-4BA6-B7E2-1B1583AF93B2}" type="datetimeFigureOut">
              <a:rPr lang="en-US" smtClean="0"/>
              <a:t>7/23/2018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6C700F-9F1A-4D76-B690-CA995227D9D3}" type="slidenum">
              <a:rPr lang="en-US" smtClean="0"/>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AA1EB-625E-4BA6-B7E2-1B1583AF93B2}" type="datetimeFigureOut">
              <a:rPr lang="en-US" smtClean="0"/>
              <a:t>7/23/2018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6C700F-9F1A-4D76-B690-CA995227D9D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B65AA1EB-625E-4BA6-B7E2-1B1583AF93B2}" type="datetimeFigureOut">
              <a:rPr lang="en-US" smtClean="0"/>
              <a:t>7/23/2018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6C700F-9F1A-4D76-B690-CA995227D9D3}"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B65AA1EB-625E-4BA6-B7E2-1B1583AF93B2}" type="datetimeFigureOut">
              <a:rPr lang="en-US" smtClean="0"/>
              <a:t>7/23/2018</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6C700F-9F1A-4D76-B690-CA995227D9D3}"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65AA1EB-625E-4BA6-B7E2-1B1583AF93B2}" type="datetimeFigureOut">
              <a:rPr lang="en-US" smtClean="0"/>
              <a:t>7/23/2018</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26C700F-9F1A-4D76-B690-CA995227D9D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dec.vermont.gov/sites/dec/files/wsm/lakes/Lakewise/docs/lp_VTlakescape.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47800"/>
          </a:xfrm>
          <a:ln w="28575">
            <a:solidFill>
              <a:schemeClr val="bg2">
                <a:lumMod val="25000"/>
              </a:schemeClr>
            </a:solidFill>
          </a:ln>
        </p:spPr>
        <p:txBody>
          <a:bodyPr>
            <a:normAutofit fontScale="90000"/>
          </a:bodyPr>
          <a:lstStyle/>
          <a:p>
            <a:pPr algn="ctr"/>
            <a:r>
              <a:rPr lang="en-US" dirty="0">
                <a:effectLst/>
              </a:rPr>
              <a:t>Penn Lake Protection Plan</a:t>
            </a:r>
            <a:br>
              <a:rPr lang="en-US" dirty="0">
                <a:effectLst/>
              </a:rPr>
            </a:br>
            <a:r>
              <a:rPr lang="en-US" dirty="0">
                <a:effectLst/>
              </a:rPr>
              <a:t>Protecting What is Present </a:t>
            </a:r>
          </a:p>
        </p:txBody>
      </p:sp>
      <p:sp>
        <p:nvSpPr>
          <p:cNvPr id="7" name="TextBox 6"/>
          <p:cNvSpPr txBox="1"/>
          <p:nvPr/>
        </p:nvSpPr>
        <p:spPr>
          <a:xfrm>
            <a:off x="304800" y="1752600"/>
            <a:ext cx="7924800" cy="369332"/>
          </a:xfrm>
          <a:prstGeom prst="rect">
            <a:avLst/>
          </a:prstGeom>
          <a:noFill/>
        </p:spPr>
        <p:txBody>
          <a:bodyPr wrap="square" rtlCol="0">
            <a:spAutoFit/>
          </a:bodyPr>
          <a:lstStyle/>
          <a:p>
            <a:r>
              <a:rPr lang="en-US" dirty="0"/>
              <a:t>Program by: John Levitsky, Watershed Specialist, Harvey’s Lake EAC</a:t>
            </a:r>
          </a:p>
        </p:txBody>
      </p:sp>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16000"/>
                    </a14:imgEffect>
                    <a14:imgEffect>
                      <a14:colorTemperature colorTemp="7075"/>
                    </a14:imgEffect>
                    <a14:imgEffect>
                      <a14:saturation sat="154000"/>
                    </a14:imgEffect>
                    <a14:imgEffect>
                      <a14:brightnessContrast contrast="13000"/>
                    </a14:imgEffect>
                  </a14:imgLayer>
                </a14:imgProps>
              </a:ext>
              <a:ext uri="{28A0092B-C50C-407E-A947-70E740481C1C}">
                <a14:useLocalDpi xmlns:a14="http://schemas.microsoft.com/office/drawing/2010/main" val="0"/>
              </a:ext>
            </a:extLst>
          </a:blip>
          <a:stretch>
            <a:fillRect/>
          </a:stretch>
        </p:blipFill>
        <p:spPr bwMode="auto">
          <a:xfrm>
            <a:off x="2590800" y="2121932"/>
            <a:ext cx="5571066" cy="4178300"/>
          </a:xfrm>
          <a:prstGeom prst="rect">
            <a:avLst/>
          </a:prstGeom>
          <a:noFill/>
          <a:ln w="28575">
            <a:solidFill>
              <a:schemeClr val="bg2">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488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14400"/>
          </a:xfrm>
          <a:effectLst>
            <a:outerShdw blurRad="50800" dist="38100" dir="2700000" algn="tl" rotWithShape="0">
              <a:prstClr val="black">
                <a:alpha val="40000"/>
              </a:prstClr>
            </a:outerShdw>
          </a:effectLst>
        </p:spPr>
        <p:txBody>
          <a:bodyPr>
            <a:normAutofit/>
          </a:bodyPr>
          <a:lstStyle/>
          <a:p>
            <a:pPr algn="ctr"/>
            <a:r>
              <a:rPr lang="en-US" sz="2400" dirty="0">
                <a:effectLst/>
              </a:rPr>
              <a:t>Lake Fisheries Balance</a:t>
            </a:r>
          </a:p>
        </p:txBody>
      </p:sp>
      <p:sp>
        <p:nvSpPr>
          <p:cNvPr id="4" name="Isosceles Triangle 3"/>
          <p:cNvSpPr/>
          <p:nvPr/>
        </p:nvSpPr>
        <p:spPr>
          <a:xfrm>
            <a:off x="533400" y="2363724"/>
            <a:ext cx="3048000" cy="2970276"/>
          </a:xfrm>
          <a:prstGeom prst="triangl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590800" y="5562600"/>
            <a:ext cx="37338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a:t>Number of fish/aquatic life</a:t>
            </a:r>
          </a:p>
        </p:txBody>
      </p:sp>
      <p:sp>
        <p:nvSpPr>
          <p:cNvPr id="6" name="Right Arrow 5"/>
          <p:cNvSpPr/>
          <p:nvPr/>
        </p:nvSpPr>
        <p:spPr>
          <a:xfrm>
            <a:off x="6079998" y="5562517"/>
            <a:ext cx="489204" cy="293394"/>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rot="10800000">
            <a:off x="2346198" y="5562517"/>
            <a:ext cx="489204" cy="293394"/>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rot="16200000">
            <a:off x="2699266" y="3306449"/>
            <a:ext cx="2590800" cy="3693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dirty="0"/>
              <a:t>Size and Age of fish</a:t>
            </a:r>
          </a:p>
        </p:txBody>
      </p:sp>
      <p:sp>
        <p:nvSpPr>
          <p:cNvPr id="10" name="Right Arrow 9"/>
          <p:cNvSpPr/>
          <p:nvPr/>
        </p:nvSpPr>
        <p:spPr>
          <a:xfrm rot="16200000">
            <a:off x="3748143" y="1972424"/>
            <a:ext cx="489204" cy="293394"/>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rot="5400000">
            <a:off x="3712095" y="4942701"/>
            <a:ext cx="489204" cy="293394"/>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11"/>
          <p:cNvSpPr>
            <a:spLocks noGrp="1"/>
          </p:cNvSpPr>
          <p:nvPr>
            <p:ph idx="1"/>
          </p:nvPr>
        </p:nvSpPr>
        <p:spPr>
          <a:xfrm>
            <a:off x="5029200" y="2059503"/>
            <a:ext cx="3505200" cy="1674297"/>
          </a:xfrm>
          <a:prstGeom prst="triangle">
            <a:avLst>
              <a:gd name="adj" fmla="val 50430"/>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4" name="Freeform 13"/>
          <p:cNvSpPr/>
          <p:nvPr/>
        </p:nvSpPr>
        <p:spPr>
          <a:xfrm>
            <a:off x="4572000" y="3657600"/>
            <a:ext cx="4396740" cy="510540"/>
          </a:xfrm>
          <a:custGeom>
            <a:avLst/>
            <a:gdLst>
              <a:gd name="connsiteX0" fmla="*/ 510540 w 4396740"/>
              <a:gd name="connsiteY0" fmla="*/ 38100 h 510540"/>
              <a:gd name="connsiteX1" fmla="*/ 0 w 4396740"/>
              <a:gd name="connsiteY1" fmla="*/ 38100 h 510540"/>
              <a:gd name="connsiteX2" fmla="*/ 15240 w 4396740"/>
              <a:gd name="connsiteY2" fmla="*/ 502920 h 510540"/>
              <a:gd name="connsiteX3" fmla="*/ 4396740 w 4396740"/>
              <a:gd name="connsiteY3" fmla="*/ 510540 h 510540"/>
              <a:gd name="connsiteX4" fmla="*/ 4389120 w 4396740"/>
              <a:gd name="connsiteY4" fmla="*/ 0 h 510540"/>
              <a:gd name="connsiteX5" fmla="*/ 3939540 w 4396740"/>
              <a:gd name="connsiteY5" fmla="*/ 7620 h 51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6740" h="510540">
                <a:moveTo>
                  <a:pt x="510540" y="38100"/>
                </a:moveTo>
                <a:lnTo>
                  <a:pt x="0" y="38100"/>
                </a:lnTo>
                <a:lnTo>
                  <a:pt x="15240" y="502920"/>
                </a:lnTo>
                <a:lnTo>
                  <a:pt x="4396740" y="510540"/>
                </a:lnTo>
                <a:lnTo>
                  <a:pt x="4389120" y="0"/>
                </a:lnTo>
                <a:lnTo>
                  <a:pt x="3939540" y="7620"/>
                </a:lnTo>
              </a:path>
            </a:pathLst>
          </a:cu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p:cNvSpPr/>
          <p:nvPr/>
        </p:nvSpPr>
        <p:spPr>
          <a:xfrm>
            <a:off x="5486400" y="4152900"/>
            <a:ext cx="2385060" cy="1173480"/>
          </a:xfrm>
          <a:custGeom>
            <a:avLst/>
            <a:gdLst>
              <a:gd name="connsiteX0" fmla="*/ 449580 w 2202180"/>
              <a:gd name="connsiteY0" fmla="*/ 15240 h 1173480"/>
              <a:gd name="connsiteX1" fmla="*/ 0 w 2202180"/>
              <a:gd name="connsiteY1" fmla="*/ 1173480 h 1173480"/>
              <a:gd name="connsiteX2" fmla="*/ 2202180 w 2202180"/>
              <a:gd name="connsiteY2" fmla="*/ 1165860 h 1173480"/>
              <a:gd name="connsiteX3" fmla="*/ 1737360 w 2202180"/>
              <a:gd name="connsiteY3" fmla="*/ 0 h 1173480"/>
            </a:gdLst>
            <a:ahLst/>
            <a:cxnLst>
              <a:cxn ang="0">
                <a:pos x="connsiteX0" y="connsiteY0"/>
              </a:cxn>
              <a:cxn ang="0">
                <a:pos x="connsiteX1" y="connsiteY1"/>
              </a:cxn>
              <a:cxn ang="0">
                <a:pos x="connsiteX2" y="connsiteY2"/>
              </a:cxn>
              <a:cxn ang="0">
                <a:pos x="connsiteX3" y="connsiteY3"/>
              </a:cxn>
            </a:cxnLst>
            <a:rect l="l" t="t" r="r" b="b"/>
            <a:pathLst>
              <a:path w="2202180" h="1173480">
                <a:moveTo>
                  <a:pt x="449580" y="15240"/>
                </a:moveTo>
                <a:lnTo>
                  <a:pt x="0" y="1173480"/>
                </a:lnTo>
                <a:lnTo>
                  <a:pt x="2202180" y="1165860"/>
                </a:lnTo>
                <a:lnTo>
                  <a:pt x="1737360" y="0"/>
                </a:lnTo>
              </a:path>
            </a:pathLst>
          </a:custGeom>
          <a:solidFill>
            <a:schemeClr val="accent1"/>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Create impacts </a:t>
            </a:r>
          </a:p>
          <a:p>
            <a:pPr algn="ctr"/>
            <a:r>
              <a:rPr lang="en-US" dirty="0">
                <a:solidFill>
                  <a:schemeClr val="tx1"/>
                </a:solidFill>
              </a:rPr>
              <a:t>to small fish #s</a:t>
            </a:r>
          </a:p>
        </p:txBody>
      </p:sp>
      <p:sp>
        <p:nvSpPr>
          <p:cNvPr id="16" name="TextBox 15"/>
          <p:cNvSpPr txBox="1"/>
          <p:nvPr/>
        </p:nvSpPr>
        <p:spPr>
          <a:xfrm>
            <a:off x="5486400" y="3733800"/>
            <a:ext cx="2590800" cy="3693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dirty="0"/>
              <a:t>Stocked Adult Fish</a:t>
            </a:r>
          </a:p>
        </p:txBody>
      </p:sp>
      <p:sp>
        <p:nvSpPr>
          <p:cNvPr id="17" name="TextBox 16"/>
          <p:cNvSpPr txBox="1"/>
          <p:nvPr/>
        </p:nvSpPr>
        <p:spPr>
          <a:xfrm>
            <a:off x="1208486" y="3657600"/>
            <a:ext cx="1697828" cy="1754326"/>
          </a:xfrm>
          <a:prstGeom prst="rect">
            <a:avLst/>
          </a:prstGeom>
          <a:noFill/>
        </p:spPr>
        <p:txBody>
          <a:bodyPr wrap="square" rtlCol="0">
            <a:spAutoFit/>
          </a:bodyPr>
          <a:lstStyle/>
          <a:p>
            <a:pPr algn="ctr"/>
            <a:r>
              <a:rPr lang="en-US" dirty="0"/>
              <a:t>Non-stocked natural reproduction waters population structure</a:t>
            </a:r>
          </a:p>
        </p:txBody>
      </p:sp>
      <p:sp>
        <p:nvSpPr>
          <p:cNvPr id="18" name="TextBox 17"/>
          <p:cNvSpPr txBox="1"/>
          <p:nvPr/>
        </p:nvSpPr>
        <p:spPr>
          <a:xfrm>
            <a:off x="2346198" y="704195"/>
            <a:ext cx="4330032"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dirty="0"/>
              <a:t>Adult Fish Stocking Impacts</a:t>
            </a:r>
          </a:p>
          <a:p>
            <a:pPr algn="ctr"/>
            <a:r>
              <a:rPr lang="en-US" sz="2400" dirty="0"/>
              <a:t>On All Fish Populations</a:t>
            </a:r>
          </a:p>
        </p:txBody>
      </p:sp>
    </p:spTree>
    <p:extLst>
      <p:ext uri="{BB962C8B-B14F-4D97-AF65-F5344CB8AC3E}">
        <p14:creationId xmlns:p14="http://schemas.microsoft.com/office/powerpoint/2010/main" val="1789341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3D684A-D703-4AE9-8E9C-E30801D72A39}"/>
              </a:ext>
            </a:extLst>
          </p:cNvPr>
          <p:cNvSpPr>
            <a:spLocks noGrp="1"/>
          </p:cNvSpPr>
          <p:nvPr>
            <p:ph idx="1"/>
          </p:nvPr>
        </p:nvSpPr>
        <p:spPr/>
        <p:txBody>
          <a:bodyPr>
            <a:normAutofit/>
          </a:bodyPr>
          <a:lstStyle/>
          <a:p>
            <a:r>
              <a:rPr lang="en-US" sz="2400" dirty="0"/>
              <a:t>Grass carp are parallel to a water cow eating all vegetation, good or bad</a:t>
            </a:r>
          </a:p>
          <a:p>
            <a:r>
              <a:rPr lang="en-US" sz="2400" dirty="0"/>
              <a:t>When they consume large quantities of vegetation the plants are no longer present to consume nutrients and supply oxygen and structure for fish</a:t>
            </a:r>
          </a:p>
          <a:p>
            <a:r>
              <a:rPr lang="en-US" sz="2400" dirty="0"/>
              <a:t>Grass carp excrement contains nutrients similar to cattle which can then create blooms of algae</a:t>
            </a:r>
          </a:p>
          <a:p>
            <a:r>
              <a:rPr lang="en-US" sz="2400" dirty="0"/>
              <a:t>Grass carp if not properly sterilized prior to release can reproduce exponentially until they destroy the Lake  </a:t>
            </a:r>
          </a:p>
        </p:txBody>
      </p:sp>
      <p:sp>
        <p:nvSpPr>
          <p:cNvPr id="3" name="Title 2">
            <a:extLst>
              <a:ext uri="{FF2B5EF4-FFF2-40B4-BE49-F238E27FC236}">
                <a16:creationId xmlns:a16="http://schemas.microsoft.com/office/drawing/2014/main" id="{87E7178F-B34C-4719-86F6-E40A12FEB468}"/>
              </a:ext>
            </a:extLst>
          </p:cNvPr>
          <p:cNvSpPr>
            <a:spLocks noGrp="1"/>
          </p:cNvSpPr>
          <p:nvPr>
            <p:ph type="title"/>
          </p:nvPr>
        </p:nvSpPr>
        <p:spPr/>
        <p:txBody>
          <a:bodyPr/>
          <a:lstStyle/>
          <a:p>
            <a:r>
              <a:rPr lang="en-US" dirty="0"/>
              <a:t>NO GRASS CARP!!!!!!</a:t>
            </a:r>
          </a:p>
        </p:txBody>
      </p:sp>
    </p:spTree>
    <p:extLst>
      <p:ext uri="{BB962C8B-B14F-4D97-AF65-F5344CB8AC3E}">
        <p14:creationId xmlns:p14="http://schemas.microsoft.com/office/powerpoint/2010/main" val="2468144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700"/>
            <a:ext cx="7696200" cy="609599"/>
          </a:xfrm>
        </p:spPr>
        <p:txBody>
          <a:bodyPr>
            <a:normAutofit/>
          </a:bodyPr>
          <a:lstStyle/>
          <a:p>
            <a:pPr algn="ctr"/>
            <a:r>
              <a:rPr lang="en-US" sz="2400" dirty="0">
                <a:effectLst/>
              </a:rPr>
              <a:t>Due Diligence and Upkeep of Facilities</a:t>
            </a:r>
          </a:p>
        </p:txBody>
      </p:sp>
      <p:sp>
        <p:nvSpPr>
          <p:cNvPr id="3" name="Subtitle 2"/>
          <p:cNvSpPr>
            <a:spLocks noGrp="1"/>
          </p:cNvSpPr>
          <p:nvPr>
            <p:ph type="subTitle" idx="1"/>
          </p:nvPr>
        </p:nvSpPr>
        <p:spPr>
          <a:xfrm>
            <a:off x="685800" y="685800"/>
            <a:ext cx="7772400" cy="990600"/>
          </a:xfrm>
        </p:spPr>
        <p:txBody>
          <a:bodyPr>
            <a:normAutofit fontScale="25000" lnSpcReduction="20000"/>
          </a:bodyPr>
          <a:lstStyle/>
          <a:p>
            <a:pPr marL="457200" indent="-457200" algn="l">
              <a:buFont typeface="Wingdings" panose="05000000000000000000" pitchFamily="2" charset="2"/>
              <a:buChar char="q"/>
            </a:pPr>
            <a:r>
              <a:rPr lang="en-US" sz="7200" b="1" dirty="0"/>
              <a:t>Encourage regulation and implementation of Erosion and Sediment Control plans from a Municipal stance through building permits, zoning officer, etc.</a:t>
            </a:r>
          </a:p>
          <a:p>
            <a:pPr marL="457200" indent="-457200" algn="l">
              <a:buFont typeface="Wingdings" panose="05000000000000000000" pitchFamily="2" charset="2"/>
              <a:buChar char="q"/>
            </a:pPr>
            <a:r>
              <a:rPr lang="en-US" sz="7200" b="1" dirty="0"/>
              <a:t>Conduct street sweeping to stop post winter anti-skid material from entering the Lake from the roads </a:t>
            </a:r>
          </a:p>
          <a:p>
            <a:pPr marL="457200" indent="-457200" algn="l">
              <a:buFont typeface="Wingdings" panose="05000000000000000000" pitchFamily="2" charset="2"/>
              <a:buChar char="q"/>
            </a:pPr>
            <a:r>
              <a:rPr lang="en-US" sz="7200" b="1" dirty="0"/>
              <a:t>Identify concerns and </a:t>
            </a:r>
          </a:p>
          <a:p>
            <a:pPr algn="l"/>
            <a:r>
              <a:rPr lang="en-US" sz="7200" b="1" dirty="0"/>
              <a:t>      forward information for</a:t>
            </a:r>
          </a:p>
          <a:p>
            <a:pPr algn="l"/>
            <a:r>
              <a:rPr lang="en-US" sz="7200" b="1" dirty="0"/>
              <a:t>      enforcement</a:t>
            </a:r>
          </a:p>
          <a:p>
            <a:pPr marL="457200" indent="-457200" algn="l">
              <a:buFont typeface="Wingdings" panose="05000000000000000000" pitchFamily="2" charset="2"/>
              <a:buChar char="q"/>
            </a:pPr>
            <a:r>
              <a:rPr lang="en-US" sz="7200" b="1" dirty="0"/>
              <a:t>Prepare an emergency </a:t>
            </a:r>
          </a:p>
          <a:p>
            <a:pPr algn="l"/>
            <a:r>
              <a:rPr lang="en-US" sz="7200" b="1" dirty="0"/>
              <a:t>      response plan for spills</a:t>
            </a:r>
          </a:p>
          <a:p>
            <a:pPr marL="457200" indent="-457200" algn="l">
              <a:buFont typeface="Wingdings" panose="05000000000000000000" pitchFamily="2" charset="2"/>
              <a:buChar char="q"/>
            </a:pPr>
            <a:r>
              <a:rPr lang="en-US" sz="7200" b="1" dirty="0"/>
              <a:t>Install rain gardens to trap</a:t>
            </a:r>
          </a:p>
          <a:p>
            <a:pPr algn="l"/>
            <a:r>
              <a:rPr lang="en-US" sz="7200" b="1" dirty="0"/>
              <a:t>      storm runoff from roof leaders</a:t>
            </a:r>
          </a:p>
          <a:p>
            <a:pPr algn="l"/>
            <a:r>
              <a:rPr lang="en-US" sz="7200" b="1" dirty="0"/>
              <a:t>      and paved areas</a:t>
            </a:r>
          </a:p>
          <a:p>
            <a:pPr marL="457200" indent="-457200" algn="l">
              <a:buFont typeface="Wingdings" panose="05000000000000000000" pitchFamily="2" charset="2"/>
              <a:buChar char="q"/>
            </a:pPr>
            <a:r>
              <a:rPr lang="en-US" sz="7200" b="1" dirty="0"/>
              <a:t>Minimize the use of lawn </a:t>
            </a:r>
          </a:p>
          <a:p>
            <a:pPr algn="l"/>
            <a:r>
              <a:rPr lang="en-US" sz="7200" b="1" dirty="0"/>
              <a:t>      fertilizers and increase the use</a:t>
            </a:r>
          </a:p>
          <a:p>
            <a:pPr algn="l"/>
            <a:r>
              <a:rPr lang="en-US" sz="7200" b="1" dirty="0"/>
              <a:t>      of lime on lawns to buffer acid</a:t>
            </a:r>
          </a:p>
          <a:p>
            <a:pPr algn="l"/>
            <a:r>
              <a:rPr lang="en-US" sz="7200" b="1" dirty="0"/>
              <a:t>      rain runoff</a:t>
            </a:r>
          </a:p>
          <a:p>
            <a:pPr algn="l"/>
            <a:endParaRPr lang="en-US" sz="7200" b="1" dirty="0"/>
          </a:p>
          <a:p>
            <a:pPr algn="l"/>
            <a:endParaRPr lang="en-US" sz="7200" b="1" dirty="0"/>
          </a:p>
          <a:p>
            <a:pPr marL="857250" indent="-857250" algn="l">
              <a:buFont typeface="Wingdings" panose="05000000000000000000" pitchFamily="2" charset="2"/>
              <a:buChar char="q"/>
            </a:pPr>
            <a:endParaRPr lang="en-US" sz="7200" b="1" dirty="0"/>
          </a:p>
          <a:p>
            <a:pPr algn="l"/>
            <a:endParaRPr lang="en-US" sz="7200" b="1" dirty="0"/>
          </a:p>
          <a:p>
            <a:pPr algn="l"/>
            <a:r>
              <a:rPr lang="en-US" sz="7200" b="1" dirty="0"/>
              <a:t> </a:t>
            </a:r>
          </a:p>
          <a:p>
            <a:pPr marL="457200" indent="-457200" algn="l">
              <a:buFont typeface="Wingdings" panose="05000000000000000000" pitchFamily="2" charset="2"/>
              <a:buChar char="q"/>
            </a:pPr>
            <a:endParaRPr lang="en-US" sz="2900" b="1" dirty="0"/>
          </a:p>
          <a:p>
            <a:pPr algn="l"/>
            <a:endParaRPr lang="en-US" b="1"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24400" y="2057400"/>
            <a:ext cx="4000460" cy="3000345"/>
          </a:xfrm>
          <a:prstGeom prst="rect">
            <a:avLst/>
          </a:prstGeom>
          <a:noFill/>
          <a:ln w="28575">
            <a:solidFill>
              <a:schemeClr val="bg2">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48538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725145-9D5D-4218-88EB-5BCC57AF8095}"/>
              </a:ext>
            </a:extLst>
          </p:cNvPr>
          <p:cNvSpPr>
            <a:spLocks noGrp="1"/>
          </p:cNvSpPr>
          <p:nvPr>
            <p:ph idx="1"/>
          </p:nvPr>
        </p:nvSpPr>
        <p:spPr/>
        <p:txBody>
          <a:bodyPr/>
          <a:lstStyle/>
          <a:p>
            <a:r>
              <a:rPr lang="en-US" dirty="0">
                <a:hlinkClick r:id="rId2"/>
              </a:rPr>
              <a:t>http://dec.vermont.gov/sites/dec/files/wsm/lakes/Lakewise/docs/lp_VTlakescape.pdf</a:t>
            </a:r>
            <a:endParaRPr lang="en-US" dirty="0"/>
          </a:p>
        </p:txBody>
      </p:sp>
      <p:sp>
        <p:nvSpPr>
          <p:cNvPr id="3" name="Title 2">
            <a:extLst>
              <a:ext uri="{FF2B5EF4-FFF2-40B4-BE49-F238E27FC236}">
                <a16:creationId xmlns:a16="http://schemas.microsoft.com/office/drawing/2014/main" id="{C7D945A5-8533-40A8-BB99-6A74F0EF7714}"/>
              </a:ext>
            </a:extLst>
          </p:cNvPr>
          <p:cNvSpPr>
            <a:spLocks noGrp="1"/>
          </p:cNvSpPr>
          <p:nvPr>
            <p:ph type="title"/>
          </p:nvPr>
        </p:nvSpPr>
        <p:spPr/>
        <p:txBody>
          <a:bodyPr>
            <a:normAutofit/>
          </a:bodyPr>
          <a:lstStyle/>
          <a:p>
            <a:r>
              <a:rPr lang="en-US" sz="2500" dirty="0"/>
              <a:t>Lakeshore Planting Ideas and Concepts:</a:t>
            </a:r>
          </a:p>
        </p:txBody>
      </p:sp>
    </p:spTree>
    <p:extLst>
      <p:ext uri="{BB962C8B-B14F-4D97-AF65-F5344CB8AC3E}">
        <p14:creationId xmlns:p14="http://schemas.microsoft.com/office/powerpoint/2010/main" val="2181383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F4C4E7A-BE5A-4CCB-9007-2D56CD5AD0CB}"/>
              </a:ext>
            </a:extLst>
          </p:cNvPr>
          <p:cNvPicPr>
            <a:picLocks noGrp="1" noChangeAspect="1"/>
          </p:cNvPicPr>
          <p:nvPr>
            <p:ph idx="1"/>
          </p:nvPr>
        </p:nvPicPr>
        <p:blipFill>
          <a:blip r:embed="rId2"/>
          <a:stretch>
            <a:fillRect/>
          </a:stretch>
        </p:blipFill>
        <p:spPr>
          <a:xfrm>
            <a:off x="570134" y="2514600"/>
            <a:ext cx="8003732" cy="2971800"/>
          </a:xfrm>
          <a:prstGeom prst="rect">
            <a:avLst/>
          </a:prstGeom>
        </p:spPr>
      </p:pic>
      <p:sp>
        <p:nvSpPr>
          <p:cNvPr id="3" name="Title 2">
            <a:extLst>
              <a:ext uri="{FF2B5EF4-FFF2-40B4-BE49-F238E27FC236}">
                <a16:creationId xmlns:a16="http://schemas.microsoft.com/office/drawing/2014/main" id="{DEC6605B-8248-48C4-8012-6ED815E1DDAF}"/>
              </a:ext>
            </a:extLst>
          </p:cNvPr>
          <p:cNvSpPr>
            <a:spLocks noGrp="1"/>
          </p:cNvSpPr>
          <p:nvPr>
            <p:ph type="title"/>
          </p:nvPr>
        </p:nvSpPr>
        <p:spPr>
          <a:xfrm>
            <a:off x="457200" y="762000"/>
            <a:ext cx="8229600" cy="1325562"/>
          </a:xfrm>
        </p:spPr>
        <p:txBody>
          <a:bodyPr>
            <a:normAutofit fontScale="90000"/>
          </a:bodyPr>
          <a:lstStyle/>
          <a:p>
            <a:r>
              <a:rPr lang="en-US" sz="2800" dirty="0"/>
              <a:t>Rain Garden Installations:</a:t>
            </a:r>
            <a:br>
              <a:rPr lang="en-US" sz="2800" dirty="0"/>
            </a:br>
            <a:br>
              <a:rPr lang="en-US" sz="2800" i="1" dirty="0"/>
            </a:br>
            <a:r>
              <a:rPr lang="en-US" sz="2200" dirty="0"/>
              <a:t>Create locations to trap sediments and nutrients from storm runoff</a:t>
            </a:r>
            <a:br>
              <a:rPr lang="en-US" sz="2200" dirty="0"/>
            </a:br>
            <a:r>
              <a:rPr lang="en-US" sz="2200" dirty="0"/>
              <a:t>Increase absorption of water to the ground improving aquifer water quality and quantity</a:t>
            </a:r>
            <a:br>
              <a:rPr lang="en-US" sz="2200" dirty="0"/>
            </a:br>
            <a:r>
              <a:rPr lang="en-US" sz="2200" dirty="0"/>
              <a:t>Create beauty on your property while improving water quality to the Lake </a:t>
            </a:r>
          </a:p>
        </p:txBody>
      </p:sp>
      <p:sp>
        <p:nvSpPr>
          <p:cNvPr id="5" name="TextBox 4">
            <a:extLst>
              <a:ext uri="{FF2B5EF4-FFF2-40B4-BE49-F238E27FC236}">
                <a16:creationId xmlns:a16="http://schemas.microsoft.com/office/drawing/2014/main" id="{DB81B3DE-AE94-499C-9E35-2F711FF1EEE4}"/>
              </a:ext>
            </a:extLst>
          </p:cNvPr>
          <p:cNvSpPr txBox="1"/>
          <p:nvPr/>
        </p:nvSpPr>
        <p:spPr>
          <a:xfrm>
            <a:off x="5257800" y="5715000"/>
            <a:ext cx="3276600" cy="461665"/>
          </a:xfrm>
          <a:prstGeom prst="rect">
            <a:avLst/>
          </a:prstGeom>
          <a:noFill/>
        </p:spPr>
        <p:txBody>
          <a:bodyPr wrap="square" rtlCol="0">
            <a:spAutoFit/>
          </a:bodyPr>
          <a:lstStyle/>
          <a:p>
            <a:r>
              <a:rPr lang="en-US" sz="1200" dirty="0"/>
              <a:t>Graphic from Snohomish Conservation District, Washington State</a:t>
            </a:r>
          </a:p>
        </p:txBody>
      </p:sp>
    </p:spTree>
    <p:extLst>
      <p:ext uri="{BB962C8B-B14F-4D97-AF65-F5344CB8AC3E}">
        <p14:creationId xmlns:p14="http://schemas.microsoft.com/office/powerpoint/2010/main" val="1495876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FCD85CC-5681-4BE0-AF2C-302A748E9A1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5105" y="958273"/>
            <a:ext cx="4334933" cy="2438400"/>
          </a:xfrm>
          <a:ln w="38100">
            <a:solidFill>
              <a:schemeClr val="bg2">
                <a:lumMod val="25000"/>
              </a:schemeClr>
            </a:solidFill>
          </a:ln>
        </p:spPr>
      </p:pic>
      <p:sp>
        <p:nvSpPr>
          <p:cNvPr id="3" name="Title 2">
            <a:extLst>
              <a:ext uri="{FF2B5EF4-FFF2-40B4-BE49-F238E27FC236}">
                <a16:creationId xmlns:a16="http://schemas.microsoft.com/office/drawing/2014/main" id="{BDAABC71-9A29-4450-9D59-1CCC92D502C4}"/>
              </a:ext>
            </a:extLst>
          </p:cNvPr>
          <p:cNvSpPr>
            <a:spLocks noGrp="1"/>
          </p:cNvSpPr>
          <p:nvPr>
            <p:ph type="title"/>
          </p:nvPr>
        </p:nvSpPr>
        <p:spPr>
          <a:xfrm>
            <a:off x="325123" y="5383"/>
            <a:ext cx="8229600" cy="1143000"/>
          </a:xfrm>
        </p:spPr>
        <p:txBody>
          <a:bodyPr>
            <a:normAutofit/>
          </a:bodyPr>
          <a:lstStyle/>
          <a:p>
            <a:r>
              <a:rPr lang="en-US" sz="2400" dirty="0"/>
              <a:t>Protect from Invasive Species</a:t>
            </a:r>
          </a:p>
        </p:txBody>
      </p:sp>
      <p:pic>
        <p:nvPicPr>
          <p:cNvPr id="7" name="Picture 6">
            <a:extLst>
              <a:ext uri="{FF2B5EF4-FFF2-40B4-BE49-F238E27FC236}">
                <a16:creationId xmlns:a16="http://schemas.microsoft.com/office/drawing/2014/main" id="{4E068A59-08CC-4712-8F5F-9E3C7F5B1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7890" y="958273"/>
            <a:ext cx="3940252" cy="2438400"/>
          </a:xfrm>
          <a:prstGeom prst="rect">
            <a:avLst/>
          </a:prstGeom>
          <a:ln w="38100">
            <a:solidFill>
              <a:schemeClr val="bg2">
                <a:lumMod val="25000"/>
              </a:schemeClr>
            </a:solidFill>
          </a:ln>
        </p:spPr>
      </p:pic>
      <p:sp>
        <p:nvSpPr>
          <p:cNvPr id="8" name="TextBox 7">
            <a:extLst>
              <a:ext uri="{FF2B5EF4-FFF2-40B4-BE49-F238E27FC236}">
                <a16:creationId xmlns:a16="http://schemas.microsoft.com/office/drawing/2014/main" id="{2713D24E-1DA3-4BA8-8929-DD1C50657B8B}"/>
              </a:ext>
            </a:extLst>
          </p:cNvPr>
          <p:cNvSpPr txBox="1"/>
          <p:nvPr/>
        </p:nvSpPr>
        <p:spPr>
          <a:xfrm>
            <a:off x="108528" y="3980439"/>
            <a:ext cx="8639614" cy="1477328"/>
          </a:xfrm>
          <a:prstGeom prst="rect">
            <a:avLst/>
          </a:prstGeom>
          <a:noFill/>
        </p:spPr>
        <p:txBody>
          <a:bodyPr wrap="square" rtlCol="0">
            <a:spAutoFit/>
          </a:bodyPr>
          <a:lstStyle/>
          <a:p>
            <a:pPr marL="285750" indent="-285750">
              <a:buFont typeface="Arial" panose="020B0604020202020204" pitchFamily="34" charset="0"/>
              <a:buChar char="•"/>
            </a:pPr>
            <a:r>
              <a:rPr lang="en-US" dirty="0"/>
              <a:t>Wash all boats that are brought from other locations prior to using them</a:t>
            </a:r>
          </a:p>
          <a:p>
            <a:pPr marL="285750" indent="-285750">
              <a:buFont typeface="Arial" panose="020B0604020202020204" pitchFamily="34" charset="0"/>
              <a:buChar char="•"/>
            </a:pPr>
            <a:r>
              <a:rPr lang="en-US" dirty="0"/>
              <a:t>Dry all boats after the wash is complete</a:t>
            </a:r>
          </a:p>
          <a:p>
            <a:pPr marL="285750" indent="-285750">
              <a:buFont typeface="Arial" panose="020B0604020202020204" pitchFamily="34" charset="0"/>
              <a:buChar char="•"/>
            </a:pPr>
            <a:r>
              <a:rPr lang="en-US" dirty="0"/>
              <a:t>Clean all plant debris, mud, mollusk shells from boat trailers, boats &amp; anchors</a:t>
            </a:r>
          </a:p>
          <a:p>
            <a:pPr marL="285750" indent="-285750">
              <a:buFont typeface="Arial" panose="020B0604020202020204" pitchFamily="34" charset="0"/>
              <a:buChar char="•"/>
            </a:pPr>
            <a:endParaRPr lang="en-US" dirty="0"/>
          </a:p>
        </p:txBody>
      </p:sp>
      <p:pic>
        <p:nvPicPr>
          <p:cNvPr id="9" name="Picture 8">
            <a:extLst>
              <a:ext uri="{FF2B5EF4-FFF2-40B4-BE49-F238E27FC236}">
                <a16:creationId xmlns:a16="http://schemas.microsoft.com/office/drawing/2014/main" id="{C087AB20-A92F-4A03-B0FC-8D4E7B374008}"/>
              </a:ext>
            </a:extLst>
          </p:cNvPr>
          <p:cNvPicPr>
            <a:picLocks noChangeAspect="1"/>
          </p:cNvPicPr>
          <p:nvPr/>
        </p:nvPicPr>
        <p:blipFill rotWithShape="1">
          <a:blip r:embed="rId4"/>
          <a:srcRect l="1" r="-60" b="62222"/>
          <a:stretch/>
        </p:blipFill>
        <p:spPr>
          <a:xfrm>
            <a:off x="5749316" y="4993848"/>
            <a:ext cx="2057400" cy="1666502"/>
          </a:xfrm>
          <a:prstGeom prst="rect">
            <a:avLst/>
          </a:prstGeom>
          <a:ln w="38100">
            <a:solidFill>
              <a:schemeClr val="bg2">
                <a:lumMod val="25000"/>
              </a:schemeClr>
            </a:solidFill>
          </a:ln>
        </p:spPr>
      </p:pic>
      <p:sp>
        <p:nvSpPr>
          <p:cNvPr id="2" name="TextBox 1">
            <a:extLst>
              <a:ext uri="{FF2B5EF4-FFF2-40B4-BE49-F238E27FC236}">
                <a16:creationId xmlns:a16="http://schemas.microsoft.com/office/drawing/2014/main" id="{F8C6B041-E78A-45A6-8D3F-0CDB849FD2DF}"/>
              </a:ext>
            </a:extLst>
          </p:cNvPr>
          <p:cNvSpPr txBox="1"/>
          <p:nvPr/>
        </p:nvSpPr>
        <p:spPr>
          <a:xfrm>
            <a:off x="443271" y="3587903"/>
            <a:ext cx="4038600" cy="369332"/>
          </a:xfrm>
          <a:prstGeom prst="rect">
            <a:avLst/>
          </a:prstGeom>
          <a:noFill/>
        </p:spPr>
        <p:txBody>
          <a:bodyPr wrap="square" rtlCol="0">
            <a:spAutoFit/>
          </a:bodyPr>
          <a:lstStyle/>
          <a:p>
            <a:pPr algn="ctr"/>
            <a:r>
              <a:rPr lang="en-US" dirty="0"/>
              <a:t>Introduced Lily species</a:t>
            </a:r>
          </a:p>
        </p:txBody>
      </p:sp>
      <p:sp>
        <p:nvSpPr>
          <p:cNvPr id="10" name="TextBox 9">
            <a:extLst>
              <a:ext uri="{FF2B5EF4-FFF2-40B4-BE49-F238E27FC236}">
                <a16:creationId xmlns:a16="http://schemas.microsoft.com/office/drawing/2014/main" id="{05BE40C4-7E9A-4F7D-A564-8E108EB9D067}"/>
              </a:ext>
            </a:extLst>
          </p:cNvPr>
          <p:cNvSpPr txBox="1"/>
          <p:nvPr/>
        </p:nvSpPr>
        <p:spPr>
          <a:xfrm>
            <a:off x="4758716" y="3611107"/>
            <a:ext cx="4038600" cy="369332"/>
          </a:xfrm>
          <a:prstGeom prst="rect">
            <a:avLst/>
          </a:prstGeom>
          <a:noFill/>
        </p:spPr>
        <p:txBody>
          <a:bodyPr wrap="square" rtlCol="0">
            <a:spAutoFit/>
          </a:bodyPr>
          <a:lstStyle/>
          <a:p>
            <a:pPr algn="ctr"/>
            <a:r>
              <a:rPr lang="en-US" dirty="0"/>
              <a:t>Introduced Hydrilla species</a:t>
            </a:r>
          </a:p>
        </p:txBody>
      </p:sp>
      <p:sp>
        <p:nvSpPr>
          <p:cNvPr id="4" name="TextBox 3">
            <a:extLst>
              <a:ext uri="{FF2B5EF4-FFF2-40B4-BE49-F238E27FC236}">
                <a16:creationId xmlns:a16="http://schemas.microsoft.com/office/drawing/2014/main" id="{3F84D780-A3FD-46BC-996D-2CDDC1779C9C}"/>
              </a:ext>
            </a:extLst>
          </p:cNvPr>
          <p:cNvSpPr txBox="1"/>
          <p:nvPr/>
        </p:nvSpPr>
        <p:spPr>
          <a:xfrm>
            <a:off x="2133601" y="5457767"/>
            <a:ext cx="3276600" cy="369332"/>
          </a:xfrm>
          <a:prstGeom prst="rect">
            <a:avLst/>
          </a:prstGeom>
          <a:noFill/>
        </p:spPr>
        <p:txBody>
          <a:bodyPr wrap="square" rtlCol="0">
            <a:spAutoFit/>
          </a:bodyPr>
          <a:lstStyle/>
          <a:p>
            <a:r>
              <a:rPr lang="en-US" dirty="0"/>
              <a:t>Introduced Zebra mussel</a:t>
            </a:r>
          </a:p>
        </p:txBody>
      </p:sp>
    </p:spTree>
    <p:extLst>
      <p:ext uri="{BB962C8B-B14F-4D97-AF65-F5344CB8AC3E}">
        <p14:creationId xmlns:p14="http://schemas.microsoft.com/office/powerpoint/2010/main" val="1969484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143000"/>
          </a:xfrm>
          <a:effectLst>
            <a:outerShdw blurRad="50800" dist="38100" dir="2700000" algn="tl" rotWithShape="0">
              <a:prstClr val="black">
                <a:alpha val="40000"/>
              </a:prstClr>
            </a:outerShdw>
          </a:effectLst>
        </p:spPr>
        <p:txBody>
          <a:bodyPr>
            <a:normAutofit fontScale="90000"/>
          </a:bodyPr>
          <a:lstStyle/>
          <a:p>
            <a:pPr algn="ctr"/>
            <a:r>
              <a:rPr lang="en-US" dirty="0">
                <a:effectLst>
                  <a:outerShdw blurRad="38100" dist="38100" dir="2700000" algn="tl">
                    <a:srgbClr val="000000">
                      <a:alpha val="43137"/>
                    </a:srgbClr>
                  </a:outerShdw>
                </a:effectLst>
              </a:rPr>
              <a:t>Lake water quality needs people as much as pollution needs people to create it!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10800000">
            <a:off x="1828800" y="1752600"/>
            <a:ext cx="5791200" cy="4343400"/>
          </a:xfrm>
          <a:prstGeom prst="rect">
            <a:avLst/>
          </a:prstGeom>
          <a:noFill/>
          <a:ln w="28575">
            <a:solidFill>
              <a:schemeClr val="bg2">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859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674132"/>
            <a:ext cx="4114800" cy="1981200"/>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endParaRPr lang="en-US" sz="1800" dirty="0">
              <a:effectLst>
                <a:outerShdw blurRad="38100" dist="38100" dir="2700000" algn="tl">
                  <a:srgbClr val="000000">
                    <a:alpha val="43137"/>
                  </a:srgbClr>
                </a:outerShdw>
              </a:effectLst>
            </a:endParaRPr>
          </a:p>
        </p:txBody>
      </p:sp>
      <p:sp>
        <p:nvSpPr>
          <p:cNvPr id="3" name="Subtitle 2"/>
          <p:cNvSpPr txBox="1">
            <a:spLocks/>
          </p:cNvSpPr>
          <p:nvPr/>
        </p:nvSpPr>
        <p:spPr>
          <a:xfrm>
            <a:off x="1028700" y="285750"/>
            <a:ext cx="7086600" cy="552450"/>
          </a:xfrm>
          <a:prstGeom prst="rect">
            <a:avLst/>
          </a:prstGeom>
        </p:spPr>
        <p:txBody>
          <a:bodyPr vert="horz" lIns="45720" rIns="45720">
            <a:normAutofit fontScale="70000" lnSpcReduction="20000"/>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r>
              <a:rPr lang="en-US" sz="3200" b="1" dirty="0"/>
              <a:t>Clean Lake Communities Take Everyone’s Effort </a:t>
            </a:r>
            <a:endParaRPr lang="en-US" sz="3200" dirty="0"/>
          </a:p>
          <a:p>
            <a:pPr algn="ctr"/>
            <a:endParaRPr lang="en-US" sz="1800" dirty="0">
              <a:effectLst>
                <a:outerShdw blurRad="38100" dist="38100" dir="2700000" algn="tl">
                  <a:srgbClr val="000000">
                    <a:alpha val="43137"/>
                  </a:srgbClr>
                </a:outerShdw>
              </a:effectLst>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4334" t="9038" r="26999" b="9849"/>
          <a:stretch/>
        </p:blipFill>
        <p:spPr>
          <a:xfrm>
            <a:off x="6477000" y="3905250"/>
            <a:ext cx="2133600" cy="2667000"/>
          </a:xfrm>
          <a:prstGeom prst="rect">
            <a:avLst/>
          </a:prstGeom>
          <a:ln w="28575">
            <a:solidFill>
              <a:schemeClr val="bg2">
                <a:lumMod val="50000"/>
              </a:schemeClr>
            </a:solidFill>
          </a:ln>
          <a:effectLst>
            <a:outerShdw blurRad="50800" dist="38100" algn="l" rotWithShape="0">
              <a:prstClr val="black">
                <a:alpha val="40000"/>
              </a:prstClr>
            </a:outerShdw>
          </a:effectLst>
        </p:spPr>
      </p:pic>
      <p:pic>
        <p:nvPicPr>
          <p:cNvPr id="6" name="Picture 5">
            <a:extLst>
              <a:ext uri="{FF2B5EF4-FFF2-40B4-BE49-F238E27FC236}">
                <a16:creationId xmlns:a16="http://schemas.microsoft.com/office/drawing/2014/main" id="{44A8CE35-CAE3-47B0-BA75-FD1ED0F627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204" y="990600"/>
            <a:ext cx="5181600" cy="3886200"/>
          </a:xfrm>
          <a:prstGeom prst="rect">
            <a:avLst/>
          </a:prstGeom>
          <a:ln w="28575">
            <a:solidFill>
              <a:schemeClr val="bg2">
                <a:lumMod val="50000"/>
              </a:schemeClr>
            </a:solidFill>
          </a:ln>
          <a:effectLst>
            <a:outerShdw blurRad="50800" dist="38100" algn="l" rotWithShape="0">
              <a:prstClr val="black">
                <a:alpha val="40000"/>
              </a:prstClr>
            </a:outerShdw>
          </a:effectLst>
        </p:spPr>
      </p:pic>
    </p:spTree>
    <p:extLst>
      <p:ext uri="{BB962C8B-B14F-4D97-AF65-F5344CB8AC3E}">
        <p14:creationId xmlns:p14="http://schemas.microsoft.com/office/powerpoint/2010/main" val="378268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941" t="5924" r="5882" b="29970"/>
          <a:stretch/>
        </p:blipFill>
        <p:spPr>
          <a:xfrm>
            <a:off x="355023" y="609600"/>
            <a:ext cx="8214013" cy="38862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09600" y="4724400"/>
            <a:ext cx="8214013" cy="1200329"/>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Lake Surface 55 acres, WS Area 4,467 acres, Average Depth 20 ft. Maximum Depth 27 ft. Penn Lake was developed for ice production and now supports esthetics, fishing, wildlife viewing, swimming &amp; recreational non-motorized boating use. </a:t>
            </a:r>
          </a:p>
        </p:txBody>
      </p:sp>
    </p:spTree>
    <p:extLst>
      <p:ext uri="{BB962C8B-B14F-4D97-AF65-F5344CB8AC3E}">
        <p14:creationId xmlns:p14="http://schemas.microsoft.com/office/powerpoint/2010/main" val="4118539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686762"/>
          </a:xfrm>
        </p:spPr>
        <p:txBody>
          <a:bodyPr>
            <a:noAutofit/>
          </a:bodyPr>
          <a:lstStyle/>
          <a:p>
            <a:pPr algn="l"/>
            <a:r>
              <a:rPr lang="en-US" sz="2800" dirty="0">
                <a:effectLst>
                  <a:outerShdw blurRad="38100" dist="38100" dir="2700000" algn="tl">
                    <a:srgbClr val="000000">
                      <a:alpha val="43137"/>
                    </a:srgbClr>
                  </a:outerShdw>
                </a:effectLst>
              </a:rPr>
              <a:t>What works to protect the Lake?</a:t>
            </a:r>
          </a:p>
        </p:txBody>
      </p:sp>
      <p:sp>
        <p:nvSpPr>
          <p:cNvPr id="3" name="Content Placeholder 2"/>
          <p:cNvSpPr>
            <a:spLocks noGrp="1"/>
          </p:cNvSpPr>
          <p:nvPr>
            <p:ph type="subTitle" idx="1"/>
          </p:nvPr>
        </p:nvSpPr>
        <p:spPr>
          <a:xfrm>
            <a:off x="762000" y="839162"/>
            <a:ext cx="7772400" cy="3733800"/>
          </a:xfrm>
        </p:spPr>
        <p:txBody>
          <a:bodyPr>
            <a:noAutofit/>
          </a:bodyPr>
          <a:lstStyle/>
          <a:p>
            <a:pPr marL="342900" indent="-342900" algn="l">
              <a:buFont typeface="Wingdings" panose="05000000000000000000" pitchFamily="2" charset="2"/>
              <a:buChar char="ü"/>
            </a:pPr>
            <a:r>
              <a:rPr lang="en-US" sz="2400" dirty="0">
                <a:effectLst>
                  <a:outerShdw blurRad="38100" dist="38100" dir="2700000" algn="tl">
                    <a:srgbClr val="000000">
                      <a:alpha val="43137"/>
                    </a:srgbClr>
                  </a:outerShdw>
                </a:effectLst>
              </a:rPr>
              <a:t>Minimize changes on the landscape and water</a:t>
            </a:r>
          </a:p>
          <a:p>
            <a:pPr marL="342900" indent="-342900" algn="l">
              <a:buFont typeface="Wingdings" panose="05000000000000000000" pitchFamily="2" charset="2"/>
              <a:buChar char="ü"/>
            </a:pPr>
            <a:r>
              <a:rPr lang="en-US" sz="2400" dirty="0">
                <a:effectLst>
                  <a:outerShdw blurRad="38100" dist="38100" dir="2700000" algn="tl">
                    <a:srgbClr val="000000">
                      <a:alpha val="43137"/>
                    </a:srgbClr>
                  </a:outerShdw>
                </a:effectLst>
              </a:rPr>
              <a:t>Maximize vegetative cover without use of fertilizers</a:t>
            </a:r>
          </a:p>
          <a:p>
            <a:pPr marL="342900" indent="-342900" algn="l">
              <a:buFont typeface="Wingdings" panose="05000000000000000000" pitchFamily="2" charset="2"/>
              <a:buChar char="ü"/>
            </a:pPr>
            <a:r>
              <a:rPr lang="en-US" sz="2400" dirty="0">
                <a:effectLst>
                  <a:outerShdw blurRad="38100" dist="38100" dir="2700000" algn="tl">
                    <a:srgbClr val="000000">
                      <a:alpha val="43137"/>
                    </a:srgbClr>
                  </a:outerShdw>
                </a:effectLst>
              </a:rPr>
              <a:t>Apply lime to lawn areas based on a soil pH from official sampling (Penn State Agronomy Labs available from LCD or Penn State Extension)</a:t>
            </a:r>
          </a:p>
          <a:p>
            <a:pPr marL="342900" indent="-342900" algn="l">
              <a:buFont typeface="Wingdings" panose="05000000000000000000" pitchFamily="2" charset="2"/>
              <a:buChar char="ü"/>
            </a:pPr>
            <a:r>
              <a:rPr lang="en-US" sz="2400" dirty="0">
                <a:effectLst>
                  <a:outerShdw blurRad="38100" dist="38100" dir="2700000" algn="tl">
                    <a:srgbClr val="000000">
                      <a:alpha val="43137"/>
                    </a:srgbClr>
                  </a:outerShdw>
                </a:effectLst>
              </a:rPr>
              <a:t>When mowing or weed wack operation blow cuttings away from the water</a:t>
            </a:r>
          </a:p>
          <a:p>
            <a:pPr marL="342900" indent="-342900" algn="l">
              <a:buFont typeface="Wingdings" panose="05000000000000000000" pitchFamily="2" charset="2"/>
              <a:buChar char="ü"/>
            </a:pPr>
            <a:r>
              <a:rPr lang="en-US" sz="2400" dirty="0">
                <a:effectLst>
                  <a:outerShdw blurRad="38100" dist="38100" dir="2700000" algn="tl">
                    <a:srgbClr val="000000">
                      <a:alpha val="43137"/>
                    </a:srgbClr>
                  </a:outerShdw>
                </a:effectLst>
              </a:rPr>
              <a:t>Stop all feeding of waterfowl </a:t>
            </a:r>
          </a:p>
          <a:p>
            <a:pPr marL="342900" indent="-342900" algn="l">
              <a:buFont typeface="Wingdings" panose="05000000000000000000" pitchFamily="2" charset="2"/>
              <a:buChar char="ü"/>
            </a:pPr>
            <a:r>
              <a:rPr lang="en-US" sz="2400" dirty="0">
                <a:effectLst>
                  <a:outerShdw blurRad="38100" dist="38100" dir="2700000" algn="tl">
                    <a:srgbClr val="000000">
                      <a:alpha val="43137"/>
                    </a:srgbClr>
                  </a:outerShdw>
                </a:effectLst>
              </a:rPr>
              <a:t>Clean up all animal excrement including pet waste near the Lake</a:t>
            </a:r>
          </a:p>
          <a:p>
            <a:pPr marL="342900" indent="-342900" algn="l">
              <a:buFont typeface="Wingdings" panose="05000000000000000000" pitchFamily="2" charset="2"/>
              <a:buChar char="q"/>
            </a:pP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9183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273050"/>
            <a:ext cx="8077200" cy="717550"/>
          </a:xfrm>
        </p:spPr>
        <p:txBody>
          <a:bodyPr>
            <a:normAutofit/>
          </a:bodyPr>
          <a:lstStyle/>
          <a:p>
            <a:r>
              <a:rPr lang="en-US" sz="2000" dirty="0">
                <a:effectLst>
                  <a:outerShdw blurRad="38100" dist="38100" dir="2700000" algn="tl">
                    <a:srgbClr val="000000">
                      <a:alpha val="43137"/>
                    </a:srgbClr>
                  </a:outerShdw>
                </a:effectLst>
              </a:rPr>
              <a:t>Examples of what Harveys Lake did to clean up the Lake:</a:t>
            </a:r>
          </a:p>
        </p:txBody>
      </p:sp>
      <p:sp>
        <p:nvSpPr>
          <p:cNvPr id="7" name="TextBox 6"/>
          <p:cNvSpPr txBox="1"/>
          <p:nvPr/>
        </p:nvSpPr>
        <p:spPr>
          <a:xfrm>
            <a:off x="609600" y="990600"/>
            <a:ext cx="8229600" cy="4247317"/>
          </a:xfrm>
          <a:prstGeom prst="rect">
            <a:avLst/>
          </a:prstGeom>
          <a:noFill/>
        </p:spPr>
        <p:txBody>
          <a:bodyPr wrap="square" rtlCol="0">
            <a:spAutoFit/>
          </a:bodyPr>
          <a:lstStyle/>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Assisted consultant in identification of sediment source locations</a:t>
            </a:r>
          </a:p>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Secured grants for BMPs to cleanup poor runoff areas</a:t>
            </a:r>
          </a:p>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Initiated a phosphorus ban in lawn fertilizers with an ordinance 1997 </a:t>
            </a:r>
          </a:p>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Started licensing of lawn care professionals 1997</a:t>
            </a:r>
          </a:p>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Reduced waterfowl feeding at the Lake through education 1998</a:t>
            </a:r>
          </a:p>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Created an ordinance against feeding waterfowl 1999</a:t>
            </a:r>
          </a:p>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Identify violations of Clean Streams Laws for education &amp; enforcement </a:t>
            </a:r>
          </a:p>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Secured vacuum truck to maintain sediment removal from BMPs</a:t>
            </a:r>
          </a:p>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Established cooperation with nearby Municipalities for lawn waste recycling</a:t>
            </a:r>
          </a:p>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Worked directly with consultant on floating wetland islands</a:t>
            </a:r>
          </a:p>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Added Erosion &amp; Sediment Control to Municipal building permits </a:t>
            </a:r>
          </a:p>
          <a:p>
            <a:pPr marL="285750" indent="-285750">
              <a:buFont typeface="Wingdings" panose="05000000000000000000" pitchFamily="2" charset="2"/>
              <a:buChar char="q"/>
            </a:pPr>
            <a:endParaRPr lang="en-US" dirty="0"/>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4621412"/>
            <a:ext cx="2743200" cy="2057400"/>
          </a:xfrm>
          <a:prstGeom prst="rect">
            <a:avLst/>
          </a:prstGeom>
          <a:ln w="28575">
            <a:solidFill>
              <a:schemeClr val="bg2">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7921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FD97F8-10E9-4ED4-8512-A4DFF3E137E1}"/>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14000"/>
                    </a14:imgEffect>
                    <a14:imgEffect>
                      <a14:colorTemperature colorTemp="6600"/>
                    </a14:imgEffect>
                    <a14:imgEffect>
                      <a14:saturation sat="102000"/>
                    </a14:imgEffect>
                    <a14:imgEffect>
                      <a14:brightnessContrast bright="-2000" contrast="19000"/>
                    </a14:imgEffect>
                  </a14:imgLayer>
                </a14:imgProps>
              </a:ext>
              <a:ext uri="{28A0092B-C50C-407E-A947-70E740481C1C}">
                <a14:useLocalDpi xmlns:a14="http://schemas.microsoft.com/office/drawing/2010/main" val="0"/>
              </a:ext>
            </a:extLst>
          </a:blip>
          <a:stretch>
            <a:fillRect/>
          </a:stretch>
        </p:blipFill>
        <p:spPr>
          <a:xfrm>
            <a:off x="5562600" y="4036905"/>
            <a:ext cx="3331183" cy="2498387"/>
          </a:xfrm>
          <a:prstGeom prst="rect">
            <a:avLst/>
          </a:prstGeom>
          <a:ln/>
        </p:spPr>
        <p:style>
          <a:lnRef idx="2">
            <a:schemeClr val="accent1"/>
          </a:lnRef>
          <a:fillRef idx="1">
            <a:schemeClr val="lt1"/>
          </a:fillRef>
          <a:effectRef idx="0">
            <a:schemeClr val="accent1"/>
          </a:effectRef>
          <a:fontRef idx="minor">
            <a:schemeClr val="dk1"/>
          </a:fontRef>
        </p:style>
      </p:pic>
      <p:sp>
        <p:nvSpPr>
          <p:cNvPr id="4" name="TextBox 3">
            <a:extLst>
              <a:ext uri="{FF2B5EF4-FFF2-40B4-BE49-F238E27FC236}">
                <a16:creationId xmlns:a16="http://schemas.microsoft.com/office/drawing/2014/main" id="{4BDA40F0-5610-426C-81EB-EC4C61D49392}"/>
              </a:ext>
            </a:extLst>
          </p:cNvPr>
          <p:cNvSpPr txBox="1"/>
          <p:nvPr/>
        </p:nvSpPr>
        <p:spPr>
          <a:xfrm>
            <a:off x="533400" y="335845"/>
            <a:ext cx="7848600" cy="6186309"/>
          </a:xfrm>
          <a:prstGeom prst="rect">
            <a:avLst/>
          </a:prstGeom>
          <a:noFill/>
        </p:spPr>
        <p:txBody>
          <a:bodyPr wrap="square" rtlCol="0">
            <a:spAutoFit/>
          </a:bodyPr>
          <a:lstStyle/>
          <a:p>
            <a:r>
              <a:rPr lang="en-US" b="1" dirty="0"/>
              <a:t>Positive points at Penn Lake in 2018 are:</a:t>
            </a:r>
          </a:p>
          <a:p>
            <a:endParaRPr lang="en-US" dirty="0"/>
          </a:p>
          <a:p>
            <a:pPr marL="342900" indent="-342900">
              <a:buFont typeface="+mj-lt"/>
              <a:buAutoNum type="arabicPeriod"/>
            </a:pPr>
            <a:r>
              <a:rPr lang="en-US" dirty="0"/>
              <a:t>You don’t have major water quality problems to address</a:t>
            </a:r>
          </a:p>
          <a:p>
            <a:pPr marL="342900" indent="-342900">
              <a:buFont typeface="+mj-lt"/>
              <a:buAutoNum type="arabicPeriod"/>
            </a:pPr>
            <a:r>
              <a:rPr lang="en-US" dirty="0"/>
              <a:t>Cautious corrections and protections are all that is needed</a:t>
            </a:r>
          </a:p>
          <a:p>
            <a:pPr marL="342900" indent="-342900">
              <a:buFont typeface="+mj-lt"/>
              <a:buAutoNum type="arabicPeriod"/>
            </a:pPr>
            <a:r>
              <a:rPr lang="en-US" dirty="0"/>
              <a:t>Don’t believe that doing little isn’t enough</a:t>
            </a:r>
          </a:p>
          <a:p>
            <a:pPr marL="342900" indent="-342900">
              <a:buFont typeface="+mj-lt"/>
              <a:buAutoNum type="arabicPeriod"/>
            </a:pPr>
            <a:r>
              <a:rPr lang="en-US" dirty="0"/>
              <a:t>The water entering the Lake from upstream is already in good quality, pH being the only real concern from acid rain</a:t>
            </a:r>
          </a:p>
          <a:p>
            <a:pPr marL="342900" indent="-342900">
              <a:buFont typeface="+mj-lt"/>
              <a:buAutoNum type="arabicPeriod"/>
            </a:pPr>
            <a:r>
              <a:rPr lang="en-US" dirty="0"/>
              <a:t>Upstream areas are protected by forest cover in State Game Lands and Nature Conservancy protected areas</a:t>
            </a:r>
          </a:p>
          <a:p>
            <a:pPr marL="342900" indent="-342900">
              <a:buFont typeface="+mj-lt"/>
              <a:buAutoNum type="arabicPeriod"/>
            </a:pPr>
            <a:r>
              <a:rPr lang="en-US" dirty="0"/>
              <a:t>We encourage expansion of permanently protected lands upstream of the Lake while discouraging land development near wetlands and streams within Penn Lake development as well as other locations upstream of Penn Lake</a:t>
            </a:r>
          </a:p>
          <a:p>
            <a:pPr marL="342900" indent="-342900">
              <a:buFont typeface="+mj-lt"/>
              <a:buAutoNum type="arabicPeriod"/>
            </a:pPr>
            <a:r>
              <a:rPr lang="en-US" dirty="0"/>
              <a:t>Work towards an increases in</a:t>
            </a:r>
          </a:p>
          <a:p>
            <a:r>
              <a:rPr lang="en-US" dirty="0"/>
              <a:t>     vegetated buffers along the Lake</a:t>
            </a:r>
          </a:p>
          <a:p>
            <a:r>
              <a:rPr lang="en-US" dirty="0"/>
              <a:t>     shores and protect buffers on streams</a:t>
            </a:r>
          </a:p>
          <a:p>
            <a:pPr marL="342900" lvl="0" indent="-342900">
              <a:buFont typeface="+mj-lt"/>
              <a:buAutoNum type="arabicPeriod" startAt="8"/>
            </a:pPr>
            <a:r>
              <a:rPr lang="en-US" dirty="0">
                <a:solidFill>
                  <a:prstClr val="black"/>
                </a:solidFill>
              </a:rPr>
              <a:t>Plant rain gardens for roof and pave </a:t>
            </a:r>
          </a:p>
          <a:p>
            <a:pPr lvl="0"/>
            <a:r>
              <a:rPr lang="en-US" dirty="0">
                <a:solidFill>
                  <a:prstClr val="black"/>
                </a:solidFill>
              </a:rPr>
              <a:t>     runoff to adsorb contaminants</a:t>
            </a:r>
          </a:p>
          <a:p>
            <a:pPr marL="342900" lvl="0" indent="-342900">
              <a:buFont typeface="+mj-lt"/>
              <a:buAutoNum type="arabicPeriod" startAt="9"/>
            </a:pPr>
            <a:r>
              <a:rPr lang="en-US" dirty="0">
                <a:solidFill>
                  <a:prstClr val="black"/>
                </a:solidFill>
              </a:rPr>
              <a:t>Plant native species along the Lakeshore</a:t>
            </a:r>
          </a:p>
          <a:p>
            <a:pPr marL="342900" lvl="0" indent="-342900">
              <a:buFont typeface="+mj-lt"/>
              <a:buAutoNum type="arabicPeriod" startAt="9"/>
            </a:pPr>
            <a:r>
              <a:rPr lang="en-US" dirty="0">
                <a:solidFill>
                  <a:prstClr val="black"/>
                </a:solidFill>
              </a:rPr>
              <a:t>Allow Lakeshore vegetation to grow</a:t>
            </a:r>
          </a:p>
          <a:p>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2769098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effectLst>
                  <a:outerShdw blurRad="38100" dist="38100" dir="2700000" algn="tl">
                    <a:srgbClr val="000000">
                      <a:alpha val="43137"/>
                    </a:srgbClr>
                  </a:outerShdw>
                </a:effectLst>
              </a:rPr>
              <a:t>Phosphorus Ban on Lawn Fertilizer Applications and Licensing of Lawn-Care Companies</a:t>
            </a:r>
          </a:p>
        </p:txBody>
      </p:sp>
      <p:sp>
        <p:nvSpPr>
          <p:cNvPr id="3" name="Text Placeholder 2"/>
          <p:cNvSpPr>
            <a:spLocks noGrp="1"/>
          </p:cNvSpPr>
          <p:nvPr>
            <p:ph type="body" idx="1"/>
          </p:nvPr>
        </p:nvSpPr>
        <p:spPr>
          <a:xfrm>
            <a:off x="457200" y="5410200"/>
            <a:ext cx="4040188" cy="990600"/>
          </a:xfrm>
        </p:spPr>
        <p:txBody>
          <a:bodyPr>
            <a:normAutofit/>
          </a:bodyPr>
          <a:lstStyle/>
          <a:p>
            <a:r>
              <a:rPr lang="en-US" sz="1800" dirty="0">
                <a:effectLst>
                  <a:outerShdw blurRad="38100" dist="38100" dir="2700000" algn="tl">
                    <a:srgbClr val="000000">
                      <a:alpha val="43137"/>
                    </a:srgbClr>
                  </a:outerShdw>
                </a:effectLst>
              </a:rPr>
              <a:t>Local suppliers supported the initiative through calls from EAC committee members </a:t>
            </a:r>
          </a:p>
        </p:txBody>
      </p:sp>
      <p:sp>
        <p:nvSpPr>
          <p:cNvPr id="4" name="Text Placeholder 3"/>
          <p:cNvSpPr>
            <a:spLocks noGrp="1"/>
          </p:cNvSpPr>
          <p:nvPr>
            <p:ph type="body" sz="half" idx="3"/>
          </p:nvPr>
        </p:nvSpPr>
        <p:spPr>
          <a:xfrm>
            <a:off x="4645026" y="5410200"/>
            <a:ext cx="4041775" cy="990600"/>
          </a:xfrm>
        </p:spPr>
        <p:txBody>
          <a:bodyPr>
            <a:normAutofit/>
          </a:bodyPr>
          <a:lstStyle/>
          <a:p>
            <a:r>
              <a:rPr lang="en-US" sz="1800" dirty="0">
                <a:effectLst>
                  <a:outerShdw blurRad="38100" dist="38100" dir="2700000" algn="tl">
                    <a:srgbClr val="000000">
                      <a:alpha val="43137"/>
                    </a:srgbClr>
                  </a:outerShdw>
                </a:effectLst>
              </a:rPr>
              <a:t>Now national manufacturers and suppliers including Scotts and Ace Hardware are stepping up </a:t>
            </a:r>
          </a:p>
        </p:txBody>
      </p:sp>
      <p:sp>
        <p:nvSpPr>
          <p:cNvPr id="5" name="Content Placeholder 4"/>
          <p:cNvSpPr>
            <a:spLocks noGrp="1"/>
          </p:cNvSpPr>
          <p:nvPr>
            <p:ph sz="quarter" idx="2"/>
          </p:nvPr>
        </p:nvSpPr>
        <p:spPr>
          <a:xfrm>
            <a:off x="457200" y="1444294"/>
            <a:ext cx="4187826" cy="3941763"/>
          </a:xfrm>
        </p:spPr>
        <p:txBody>
          <a:bodyPr/>
          <a:lstStyle/>
          <a:p>
            <a:r>
              <a:rPr lang="en-US" dirty="0">
                <a:effectLst>
                  <a:outerShdw blurRad="38100" dist="38100" dir="2700000" algn="tl">
                    <a:srgbClr val="000000">
                      <a:alpha val="43137"/>
                    </a:srgbClr>
                  </a:outerShdw>
                </a:effectLst>
              </a:rPr>
              <a:t>Over use of Phosphorus Fertilizer can increase levels in the waterway. Harveys Lake EAC initiated a Phosphorus ban and mandatory licensing of commercial lawncare companies within Harvey’s Lake Borough  </a:t>
            </a:r>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953000" y="1371600"/>
            <a:ext cx="2924969" cy="2924969"/>
          </a:xfrm>
          <a:ln w="28575">
            <a:solidFill>
              <a:schemeClr val="bg2">
                <a:lumMod val="50000"/>
              </a:schemeClr>
            </a:solidFill>
            <a:prstDash val="soli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66230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838200"/>
            <a:ext cx="7315200" cy="5909310"/>
          </a:xfrm>
          <a:prstGeom prst="rect">
            <a:avLst/>
          </a:prstGeom>
        </p:spPr>
        <p:txBody>
          <a:bodyPr wrap="square">
            <a:spAutoFit/>
          </a:bodyPr>
          <a:lstStyle/>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Identify number, species and concentration points from feeding of waterfowl using the Lake </a:t>
            </a:r>
          </a:p>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Began discouraging people from feeding ducks and geese in newspapers and Municipal newsletter 1998</a:t>
            </a:r>
          </a:p>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Purchased and installed signs at waterfowl feeding locations</a:t>
            </a:r>
          </a:p>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Waterfowl Feeding ban established as an ordinance 1998</a:t>
            </a:r>
          </a:p>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Wintering mallards dropped from 350 to 75 individuals in 1 year</a:t>
            </a:r>
          </a:p>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Wintering Canada geese dropped from 140 to 40 individuals in 1 year</a:t>
            </a:r>
          </a:p>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Reduced Phosphorus loading by ~5.5 lbs./day or 495 lbs. winter season</a:t>
            </a:r>
          </a:p>
          <a:p>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Penn Lake only needs to stop feeding within a small group.</a:t>
            </a:r>
          </a:p>
          <a:p>
            <a:r>
              <a:rPr lang="en-US" dirty="0">
                <a:effectLst>
                  <a:outerShdw blurRad="38100" dist="38100" dir="2700000" algn="tl">
                    <a:srgbClr val="000000">
                      <a:alpha val="43137"/>
                    </a:srgbClr>
                  </a:outerShdw>
                </a:effectLst>
              </a:rPr>
              <a:t>Waterfowl will use the Lake eating native plants and will </a:t>
            </a:r>
          </a:p>
          <a:p>
            <a:r>
              <a:rPr lang="en-US" dirty="0">
                <a:effectLst>
                  <a:outerShdw blurRad="38100" dist="38100" dir="2700000" algn="tl">
                    <a:srgbClr val="000000">
                      <a:alpha val="43137"/>
                    </a:srgbClr>
                  </a:outerShdw>
                </a:effectLst>
              </a:rPr>
              <a:t>leave when food becomes less available. </a:t>
            </a:r>
          </a:p>
          <a:p>
            <a:r>
              <a:rPr lang="en-US" dirty="0">
                <a:effectLst>
                  <a:outerShdw blurRad="38100" dist="38100" dir="2700000" algn="tl">
                    <a:srgbClr val="000000">
                      <a:alpha val="43137"/>
                    </a:srgbClr>
                  </a:outerShdw>
                </a:effectLst>
              </a:rPr>
              <a:t>Nature recycles nutrients this way as the waste</a:t>
            </a:r>
          </a:p>
          <a:p>
            <a:r>
              <a:rPr lang="en-US" dirty="0">
                <a:effectLst>
                  <a:outerShdw blurRad="38100" dist="38100" dir="2700000" algn="tl">
                    <a:srgbClr val="000000">
                      <a:alpha val="43137"/>
                    </a:srgbClr>
                  </a:outerShdw>
                </a:effectLst>
              </a:rPr>
              <a:t>from waterfowl feeds nutrients to plants they </a:t>
            </a:r>
          </a:p>
          <a:p>
            <a:r>
              <a:rPr lang="en-US" dirty="0">
                <a:effectLst>
                  <a:outerShdw blurRad="38100" dist="38100" dir="2700000" algn="tl">
                    <a:srgbClr val="000000">
                      <a:alpha val="43137"/>
                    </a:srgbClr>
                  </a:outerShdw>
                </a:effectLst>
              </a:rPr>
              <a:t>Eat. Artificial foods are a direct nutrient input.</a:t>
            </a:r>
          </a:p>
          <a:p>
            <a:r>
              <a:rPr lang="en-US" dirty="0">
                <a:effectLst>
                  <a:outerShdw blurRad="38100" dist="38100" dir="2700000" algn="tl">
                    <a:srgbClr val="000000">
                      <a:alpha val="43137"/>
                    </a:srgbClr>
                  </a:outerShdw>
                </a:effectLst>
              </a:rPr>
              <a:t> </a:t>
            </a:r>
          </a:p>
          <a:p>
            <a:pPr marL="285750" indent="-285750">
              <a:buFont typeface="Wingdings" panose="05000000000000000000" pitchFamily="2" charset="2"/>
              <a:buChar char="q"/>
            </a:pPr>
            <a:endParaRPr lang="en-US" dirty="0"/>
          </a:p>
        </p:txBody>
      </p:sp>
      <p:sp>
        <p:nvSpPr>
          <p:cNvPr id="3" name="TextBox 2"/>
          <p:cNvSpPr txBox="1"/>
          <p:nvPr/>
        </p:nvSpPr>
        <p:spPr>
          <a:xfrm>
            <a:off x="762000" y="304800"/>
            <a:ext cx="7467600" cy="400110"/>
          </a:xfrm>
          <a:prstGeom prst="rect">
            <a:avLst/>
          </a:prstGeom>
          <a:noFill/>
        </p:spPr>
        <p:txBody>
          <a:bodyPr wrap="square" rtlCol="0">
            <a:spAutoFit/>
          </a:bodyPr>
          <a:lstStyle/>
          <a:p>
            <a:pPr algn="ctr"/>
            <a:r>
              <a:rPr lang="en-US" sz="2000" b="1" dirty="0">
                <a:effectLst>
                  <a:outerShdw blurRad="38100" dist="38100" dir="2700000" algn="tl">
                    <a:srgbClr val="000000">
                      <a:alpha val="43137"/>
                    </a:srgbClr>
                  </a:outerShdw>
                </a:effectLst>
              </a:rPr>
              <a:t>How Waterfowl Feeding at Harveys Lake was Minimized:</a:t>
            </a:r>
          </a:p>
        </p:txBody>
      </p:sp>
      <p:pic>
        <p:nvPicPr>
          <p:cNvPr id="1026" name="Picture 2" descr="Malla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5029200"/>
            <a:ext cx="2437448" cy="1625417"/>
          </a:xfrm>
          <a:prstGeom prst="rect">
            <a:avLst/>
          </a:prstGeom>
          <a:noFill/>
          <a:ln w="28575">
            <a:solidFill>
              <a:schemeClr val="bg2">
                <a:lumMod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428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95405"/>
            <a:ext cx="7772400" cy="590104"/>
          </a:xfrm>
        </p:spPr>
        <p:txBody>
          <a:bodyPr>
            <a:noAutofit/>
          </a:bodyPr>
          <a:lstStyle/>
          <a:p>
            <a:pPr algn="l"/>
            <a:r>
              <a:rPr lang="en-US" sz="1900" b="1" dirty="0"/>
              <a:t>Common disagreements are, “I’m feeding waterfowl because I care about these birds”. Here are some concerns to think about:</a:t>
            </a:r>
          </a:p>
          <a:p>
            <a:pPr algn="l"/>
            <a:endParaRPr lang="en-US" sz="1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057400"/>
            <a:ext cx="3722016" cy="2479793"/>
          </a:xfrm>
          <a:prstGeom prst="rect">
            <a:avLst/>
          </a:prstGeom>
          <a:ln w="28575">
            <a:solidFill>
              <a:schemeClr val="bg2">
                <a:lumMod val="50000"/>
              </a:schemeClr>
            </a:solidFill>
          </a:ln>
          <a:effectLst>
            <a:outerShdw blurRad="50800" dist="38100" dir="2700000" algn="tl" rotWithShape="0">
              <a:prstClr val="black">
                <a:alpha val="40000"/>
              </a:prstClr>
            </a:outerShdw>
          </a:effectLst>
        </p:spPr>
      </p:pic>
      <p:sp>
        <p:nvSpPr>
          <p:cNvPr id="5" name="TextBox 4"/>
          <p:cNvSpPr txBox="1"/>
          <p:nvPr/>
        </p:nvSpPr>
        <p:spPr>
          <a:xfrm>
            <a:off x="826416" y="838200"/>
            <a:ext cx="3733800" cy="5355312"/>
          </a:xfrm>
          <a:prstGeom prst="rect">
            <a:avLst/>
          </a:prstGeom>
          <a:noFill/>
        </p:spPr>
        <p:txBody>
          <a:bodyPr wrap="square" rtlCol="0">
            <a:spAutoFit/>
          </a:bodyPr>
          <a:lstStyle/>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Feeding can damage the birds. Angel wing picture of a goose from human introduced foods.</a:t>
            </a:r>
          </a:p>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Elevated bacteria levels affecting the use of the lake for swimming and droppings on lawns, docks and beach.</a:t>
            </a:r>
          </a:p>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Feeding can increase the probability of disease outbreaks in the local duck and goose population.</a:t>
            </a:r>
          </a:p>
          <a:p>
            <a:pPr marL="285750" indent="-285750">
              <a:buFont typeface="Wingdings" panose="05000000000000000000" pitchFamily="2" charset="2"/>
              <a:buChar char="q"/>
            </a:pPr>
            <a:r>
              <a:rPr lang="en-US" dirty="0">
                <a:effectLst>
                  <a:outerShdw blurRad="38100" dist="38100" dir="2700000" algn="tl">
                    <a:srgbClr val="000000">
                      <a:alpha val="43137"/>
                    </a:srgbClr>
                  </a:outerShdw>
                </a:effectLst>
              </a:rPr>
              <a:t>Feeding can increase predation of waterfowl from eagles, foxes and bobcats  </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p:txBody>
      </p:sp>
    </p:spTree>
    <p:extLst>
      <p:ext uri="{BB962C8B-B14F-4D97-AF65-F5344CB8AC3E}">
        <p14:creationId xmlns:p14="http://schemas.microsoft.com/office/powerpoint/2010/main" val="504759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2840"/>
            <a:ext cx="8229600" cy="867760"/>
          </a:xfrm>
        </p:spPr>
        <p:txBody>
          <a:bodyPr>
            <a:normAutofit/>
          </a:bodyPr>
          <a:lstStyle/>
          <a:p>
            <a:pPr algn="ctr"/>
            <a:r>
              <a:rPr lang="en-US" sz="2400" b="0" dirty="0">
                <a:effectLst>
                  <a:outerShdw blurRad="38100" dist="38100" dir="2700000" algn="tl">
                    <a:srgbClr val="000000">
                      <a:alpha val="43137"/>
                    </a:srgbClr>
                  </a:outerShdw>
                </a:effectLst>
              </a:rPr>
              <a:t>Trophy Fisheries Management Requires Food, Cover, Age-class and Reproduction </a:t>
            </a: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8428" y="1122636"/>
            <a:ext cx="3757807" cy="1828800"/>
          </a:xfr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942318"/>
            <a:ext cx="2815032" cy="2209800"/>
          </a:xfrm>
          <a:prstGeom prst="rect">
            <a:avLst/>
          </a:prstGeom>
          <a:effectLst>
            <a:outerShdw blurRad="50800" dist="38100" dir="2700000" algn="tl" rotWithShape="0">
              <a:prstClr val="black">
                <a:alpha val="40000"/>
              </a:prstClr>
            </a:outerShdw>
          </a:effectLst>
        </p:spPr>
      </p:pic>
      <p:sp>
        <p:nvSpPr>
          <p:cNvPr id="12" name="TextBox 11"/>
          <p:cNvSpPr txBox="1"/>
          <p:nvPr/>
        </p:nvSpPr>
        <p:spPr>
          <a:xfrm>
            <a:off x="381000" y="3152118"/>
            <a:ext cx="8382000" cy="2862322"/>
          </a:xfrm>
          <a:prstGeom prst="rect">
            <a:avLst/>
          </a:prstGeom>
          <a:noFill/>
        </p:spPr>
        <p:txBody>
          <a:bodyPr wrap="square" rtlCol="0">
            <a:spAutoFit/>
          </a:bodyPr>
          <a:lstStyle/>
          <a:p>
            <a:pPr marL="285750" indent="-285750">
              <a:buFont typeface="Arial" panose="020B0604020202020204" pitchFamily="34" charset="0"/>
              <a:buChar char="•"/>
            </a:pPr>
            <a:r>
              <a:rPr lang="en-US" dirty="0">
                <a:effectLst>
                  <a:outerShdw blurRad="38100" dist="38100" dir="2700000" algn="tl">
                    <a:srgbClr val="000000">
                      <a:alpha val="43137"/>
                    </a:srgbClr>
                  </a:outerShdw>
                </a:effectLst>
              </a:rPr>
              <a:t>Trophy fish take time to grow, practice catch and release as much as possible. Implement protective regulations on trophy sized fish.</a:t>
            </a:r>
          </a:p>
          <a:p>
            <a:pPr marL="285750" indent="-285750">
              <a:buFont typeface="Arial" panose="020B0604020202020204" pitchFamily="34" charset="0"/>
              <a:buChar char="•"/>
            </a:pPr>
            <a:r>
              <a:rPr lang="en-US" dirty="0">
                <a:effectLst>
                  <a:outerShdw blurRad="38100" dist="38100" dir="2700000" algn="tl">
                    <a:srgbClr val="000000">
                      <a:alpha val="43137"/>
                    </a:srgbClr>
                  </a:outerShdw>
                </a:effectLst>
              </a:rPr>
              <a:t>Protect woody and vegetation structures within the Lake to improve fish habitat. Some of the best summer fishing will be in lily pads.</a:t>
            </a:r>
          </a:p>
          <a:p>
            <a:pPr marL="285750" indent="-285750">
              <a:buFont typeface="Arial" panose="020B0604020202020204" pitchFamily="34" charset="0"/>
              <a:buChar char="•"/>
            </a:pPr>
            <a:r>
              <a:rPr lang="en-US" dirty="0">
                <a:effectLst>
                  <a:outerShdw blurRad="38100" dist="38100" dir="2700000" algn="tl">
                    <a:srgbClr val="000000">
                      <a:alpha val="43137"/>
                    </a:srgbClr>
                  </a:outerShdw>
                </a:effectLst>
              </a:rPr>
              <a:t>Improve spawning areas for panfish and bass to fan out redd locations.</a:t>
            </a:r>
          </a:p>
          <a:p>
            <a:pPr marL="285750" indent="-285750">
              <a:buFont typeface="Arial" panose="020B0604020202020204" pitchFamily="34" charset="0"/>
              <a:buChar char="•"/>
            </a:pPr>
            <a:r>
              <a:rPr lang="en-US" dirty="0">
                <a:effectLst>
                  <a:outerShdw blurRad="38100" dist="38100" dir="2700000" algn="tl">
                    <a:srgbClr val="000000">
                      <a:alpha val="43137"/>
                    </a:srgbClr>
                  </a:outerShdw>
                </a:effectLst>
              </a:rPr>
              <a:t>Do not stock adult fish in the existing population structure, improve what is present whenever possible. </a:t>
            </a:r>
          </a:p>
          <a:p>
            <a:pPr marL="285750" indent="-285750">
              <a:buFont typeface="Arial" panose="020B0604020202020204" pitchFamily="34" charset="0"/>
              <a:buChar char="•"/>
            </a:pPr>
            <a:r>
              <a:rPr lang="en-US" dirty="0">
                <a:effectLst>
                  <a:outerShdw blurRad="38100" dist="38100" dir="2700000" algn="tl">
                    <a:srgbClr val="000000">
                      <a:alpha val="43137"/>
                    </a:srgbClr>
                  </a:outerShdw>
                </a:effectLst>
              </a:rPr>
              <a:t>Recognize that the fish population may still be recovering from the Lake drainage in 2008.     </a:t>
            </a:r>
          </a:p>
        </p:txBody>
      </p:sp>
    </p:spTree>
    <p:extLst>
      <p:ext uri="{BB962C8B-B14F-4D97-AF65-F5344CB8AC3E}">
        <p14:creationId xmlns:p14="http://schemas.microsoft.com/office/powerpoint/2010/main" val="35634102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4704</TotalTime>
  <Words>1122</Words>
  <Application>Microsoft Office PowerPoint</Application>
  <PresentationFormat>On-screen Show (4:3)</PresentationFormat>
  <Paragraphs>117</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Lucida Sans Unicode</vt:lpstr>
      <vt:lpstr>Verdana</vt:lpstr>
      <vt:lpstr>Wingdings</vt:lpstr>
      <vt:lpstr>Wingdings 2</vt:lpstr>
      <vt:lpstr>Wingdings 3</vt:lpstr>
      <vt:lpstr>Concourse</vt:lpstr>
      <vt:lpstr>Penn Lake Protection Plan Protecting What is Present </vt:lpstr>
      <vt:lpstr>PowerPoint Presentation</vt:lpstr>
      <vt:lpstr>What works to protect the Lake?</vt:lpstr>
      <vt:lpstr>Examples of what Harveys Lake did to clean up the Lake:</vt:lpstr>
      <vt:lpstr>PowerPoint Presentation</vt:lpstr>
      <vt:lpstr>Phosphorus Ban on Lawn Fertilizer Applications and Licensing of Lawn-Care Companies</vt:lpstr>
      <vt:lpstr>PowerPoint Presentation</vt:lpstr>
      <vt:lpstr>PowerPoint Presentation</vt:lpstr>
      <vt:lpstr>Trophy Fisheries Management Requires Food, Cover, Age-class and Reproduction </vt:lpstr>
      <vt:lpstr>Lake Fisheries Balance</vt:lpstr>
      <vt:lpstr>NO GRASS CARP!!!!!!</vt:lpstr>
      <vt:lpstr>Due Diligence and Upkeep of Facilities</vt:lpstr>
      <vt:lpstr>Lakeshore Planting Ideas and Concepts:</vt:lpstr>
      <vt:lpstr>Rain Garden Installations:  Create locations to trap sediments and nutrients from storm runoff Increase absorption of water to the ground improving aquifer water quality and quantity Create beauty on your property while improving water quality to the Lake </vt:lpstr>
      <vt:lpstr>Protect from Invasive Species</vt:lpstr>
      <vt:lpstr>Lake water quality needs people as much as pollution needs people to create it!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Penn Lake Protection Plan</dc:title>
  <dc:creator>WNV</dc:creator>
  <cp:lastModifiedBy>John Levitsky</cp:lastModifiedBy>
  <cp:revision>138</cp:revision>
  <dcterms:created xsi:type="dcterms:W3CDTF">2015-03-30T13:51:32Z</dcterms:created>
  <dcterms:modified xsi:type="dcterms:W3CDTF">2018-07-23T20:35:19Z</dcterms:modified>
</cp:coreProperties>
</file>